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23"/>
  </p:notesMasterIdLst>
  <p:handoutMasterIdLst>
    <p:handoutMasterId r:id="rId24"/>
  </p:handoutMasterIdLst>
  <p:sldIdLst>
    <p:sldId id="271" r:id="rId2"/>
    <p:sldId id="273" r:id="rId3"/>
    <p:sldId id="266" r:id="rId4"/>
    <p:sldId id="337" r:id="rId5"/>
    <p:sldId id="263" r:id="rId6"/>
    <p:sldId id="264" r:id="rId7"/>
    <p:sldId id="272" r:id="rId8"/>
    <p:sldId id="277" r:id="rId9"/>
    <p:sldId id="329" r:id="rId10"/>
    <p:sldId id="330" r:id="rId11"/>
    <p:sldId id="331" r:id="rId12"/>
    <p:sldId id="332" r:id="rId13"/>
    <p:sldId id="333" r:id="rId14"/>
    <p:sldId id="339" r:id="rId15"/>
    <p:sldId id="309" r:id="rId16"/>
    <p:sldId id="336" r:id="rId17"/>
    <p:sldId id="286" r:id="rId18"/>
    <p:sldId id="335" r:id="rId19"/>
    <p:sldId id="306" r:id="rId20"/>
    <p:sldId id="311" r:id="rId21"/>
    <p:sldId id="338" r:id="rId22"/>
  </p:sldIdLst>
  <p:sldSz cx="9144000" cy="6858000" type="overhead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54" y="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6A710-7427-4770-B603-9E5A2B5570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5D83464-A702-4C89-BCA0-025A4C76E282}">
      <dgm:prSet phldrT="[Tekst]" custT="1"/>
      <dgm:spPr/>
      <dgm:t>
        <a:bodyPr/>
        <a:lstStyle/>
        <a:p>
          <a:r>
            <a:rPr lang="pl-PL" sz="1800" b="1" dirty="0"/>
            <a:t>Rozumienie, analizowanie </a:t>
          </a:r>
          <a:br>
            <a:rPr lang="pl-PL" sz="1800" b="1" dirty="0"/>
          </a:br>
          <a:r>
            <a:rPr lang="pl-PL" sz="1800" b="1" dirty="0"/>
            <a:t>i rozwiązywanie problemów</a:t>
          </a:r>
          <a:r>
            <a:rPr lang="pl-PL" sz="1800" dirty="0"/>
            <a:t>.</a:t>
          </a:r>
        </a:p>
      </dgm:t>
    </dgm:pt>
    <dgm:pt modelId="{972A6B9A-6C1B-44C5-A2DB-A2B039F15857}" type="parTrans" cxnId="{DEF98C07-6781-43C9-8FF3-5E8A98942E91}">
      <dgm:prSet/>
      <dgm:spPr/>
      <dgm:t>
        <a:bodyPr/>
        <a:lstStyle/>
        <a:p>
          <a:endParaRPr lang="pl-PL"/>
        </a:p>
      </dgm:t>
    </dgm:pt>
    <dgm:pt modelId="{B6FA974B-83A1-4A6A-AA8E-7F47B5A21225}" type="sibTrans" cxnId="{DEF98C07-6781-43C9-8FF3-5E8A98942E91}">
      <dgm:prSet/>
      <dgm:spPr/>
      <dgm:t>
        <a:bodyPr/>
        <a:lstStyle/>
        <a:p>
          <a:endParaRPr lang="pl-PL"/>
        </a:p>
      </dgm:t>
    </dgm:pt>
    <dgm:pt modelId="{660E6D51-42F2-4BD1-B4DD-4B6A7065EBBE}">
      <dgm:prSet phldrT="[Tekst]" custT="1"/>
      <dgm:spPr/>
      <dgm:t>
        <a:bodyPr/>
        <a:lstStyle/>
        <a:p>
          <a:r>
            <a:rPr lang="pl-PL" sz="1800" b="1" dirty="0"/>
            <a:t>Posługiwanie się komputerem, urządzeniami cyfrowymi i sieciami komputerowymi. </a:t>
          </a:r>
          <a:endParaRPr lang="pl-PL" sz="1800" dirty="0"/>
        </a:p>
      </dgm:t>
    </dgm:pt>
    <dgm:pt modelId="{9A74B059-EE29-4FE5-9EE6-FEF8CFDAB333}" type="parTrans" cxnId="{F47C1BAD-CA1A-409B-AF54-D196013AE5B6}">
      <dgm:prSet/>
      <dgm:spPr/>
      <dgm:t>
        <a:bodyPr/>
        <a:lstStyle/>
        <a:p>
          <a:endParaRPr lang="pl-PL"/>
        </a:p>
      </dgm:t>
    </dgm:pt>
    <dgm:pt modelId="{87EB2D14-9F06-452D-9F99-67C202A6931D}" type="sibTrans" cxnId="{F47C1BAD-CA1A-409B-AF54-D196013AE5B6}">
      <dgm:prSet/>
      <dgm:spPr/>
      <dgm:t>
        <a:bodyPr/>
        <a:lstStyle/>
        <a:p>
          <a:endParaRPr lang="pl-PL"/>
        </a:p>
      </dgm:t>
    </dgm:pt>
    <dgm:pt modelId="{91BFB331-A859-4306-9A48-14C0F88DC4E4}">
      <dgm:prSet phldrT="[Tekst]" custT="1"/>
      <dgm:spPr/>
      <dgm:t>
        <a:bodyPr/>
        <a:lstStyle/>
        <a:p>
          <a:r>
            <a:rPr lang="pl-PL" sz="1800" b="1" dirty="0"/>
            <a:t>Programowanie </a:t>
          </a:r>
          <a:br>
            <a:rPr lang="pl-PL" sz="1800" b="1" dirty="0"/>
          </a:br>
          <a:r>
            <a:rPr lang="pl-PL" sz="1800" b="1" dirty="0"/>
            <a:t>i rozwiązywanie problemów z wykorzystaniem komputera i innych urządzeń cyfrowych.</a:t>
          </a:r>
          <a:endParaRPr lang="pl-PL" sz="1800" dirty="0"/>
        </a:p>
      </dgm:t>
    </dgm:pt>
    <dgm:pt modelId="{3CE48A2B-96FC-47C8-9570-B57FB39E5411}" type="parTrans" cxnId="{5FCF2F69-3A42-46FE-B74D-FA4A8B42C605}">
      <dgm:prSet/>
      <dgm:spPr/>
      <dgm:t>
        <a:bodyPr/>
        <a:lstStyle/>
        <a:p>
          <a:endParaRPr lang="pl-PL"/>
        </a:p>
      </dgm:t>
    </dgm:pt>
    <dgm:pt modelId="{6A58DF06-8338-4301-8E06-92457B6B11BB}" type="sibTrans" cxnId="{5FCF2F69-3A42-46FE-B74D-FA4A8B42C605}">
      <dgm:prSet/>
      <dgm:spPr/>
      <dgm:t>
        <a:bodyPr/>
        <a:lstStyle/>
        <a:p>
          <a:endParaRPr lang="pl-PL"/>
        </a:p>
      </dgm:t>
    </dgm:pt>
    <dgm:pt modelId="{3990F789-0134-419E-B95C-BB0671540D12}">
      <dgm:prSet phldrT="[Tekst]" custT="1"/>
      <dgm:spPr/>
      <dgm:t>
        <a:bodyPr/>
        <a:lstStyle/>
        <a:p>
          <a:r>
            <a:rPr lang="pl-PL" sz="1800" b="1" dirty="0"/>
            <a:t>Rozwijanie kompetencji społecznych. </a:t>
          </a:r>
          <a:endParaRPr lang="pl-PL" sz="1800" dirty="0"/>
        </a:p>
      </dgm:t>
    </dgm:pt>
    <dgm:pt modelId="{695C9961-5C98-46CF-A59F-01AE95BBCBA7}" type="parTrans" cxnId="{1A1787B6-3541-4F0E-A681-85ADAED6F522}">
      <dgm:prSet/>
      <dgm:spPr/>
      <dgm:t>
        <a:bodyPr/>
        <a:lstStyle/>
        <a:p>
          <a:endParaRPr lang="pl-PL"/>
        </a:p>
      </dgm:t>
    </dgm:pt>
    <dgm:pt modelId="{9600E81C-7E5D-4D61-AC29-04F850FAF7CE}" type="sibTrans" cxnId="{1A1787B6-3541-4F0E-A681-85ADAED6F522}">
      <dgm:prSet/>
      <dgm:spPr/>
      <dgm:t>
        <a:bodyPr/>
        <a:lstStyle/>
        <a:p>
          <a:endParaRPr lang="pl-PL"/>
        </a:p>
      </dgm:t>
    </dgm:pt>
    <dgm:pt modelId="{01552737-8927-4C50-BFD3-DD6D944ABC87}">
      <dgm:prSet phldrT="[Tekst]" custT="1"/>
      <dgm:spPr/>
      <dgm:t>
        <a:bodyPr/>
        <a:lstStyle/>
        <a:p>
          <a:r>
            <a:rPr lang="pl-PL" sz="1800" b="1" dirty="0"/>
            <a:t>Przestrzeganie prawa i zasad bezpieczeństwa. </a:t>
          </a:r>
          <a:endParaRPr lang="pl-PL" sz="1800" dirty="0"/>
        </a:p>
      </dgm:t>
    </dgm:pt>
    <dgm:pt modelId="{9D257081-A028-45D0-B728-D32A6416807C}" type="parTrans" cxnId="{C607A9F2-6E09-4286-8587-2D1F6FA84D09}">
      <dgm:prSet/>
      <dgm:spPr/>
      <dgm:t>
        <a:bodyPr/>
        <a:lstStyle/>
        <a:p>
          <a:endParaRPr lang="pl-PL"/>
        </a:p>
      </dgm:t>
    </dgm:pt>
    <dgm:pt modelId="{AE5C4608-282F-4625-A6F2-69CE52AA7F8F}" type="sibTrans" cxnId="{C607A9F2-6E09-4286-8587-2D1F6FA84D09}">
      <dgm:prSet/>
      <dgm:spPr/>
      <dgm:t>
        <a:bodyPr/>
        <a:lstStyle/>
        <a:p>
          <a:endParaRPr lang="pl-PL"/>
        </a:p>
      </dgm:t>
    </dgm:pt>
    <dgm:pt modelId="{C50AD1F1-000B-4D68-BD34-6DC05EADEF75}" type="pres">
      <dgm:prSet presAssocID="{0806A710-7427-4770-B603-9E5A2B5570D7}" presName="compositeShape" presStyleCnt="0">
        <dgm:presLayoutVars>
          <dgm:chMax val="7"/>
          <dgm:dir/>
          <dgm:resizeHandles val="exact"/>
        </dgm:presLayoutVars>
      </dgm:prSet>
      <dgm:spPr/>
    </dgm:pt>
    <dgm:pt modelId="{CF19ED87-1B64-46B6-A04A-C4A9004556A5}" type="pres">
      <dgm:prSet presAssocID="{35D83464-A702-4C89-BCA0-025A4C76E282}" presName="circ1" presStyleLbl="vennNode1" presStyleIdx="0" presStyleCnt="5"/>
      <dgm:spPr>
        <a:solidFill>
          <a:srgbClr val="FF0000">
            <a:alpha val="50000"/>
          </a:srgbClr>
        </a:solidFill>
      </dgm:spPr>
    </dgm:pt>
    <dgm:pt modelId="{A84AFC58-E09D-42AC-930D-7348215E94B4}" type="pres">
      <dgm:prSet presAssocID="{35D83464-A702-4C89-BCA0-025A4C76E282}" presName="circ1Tx" presStyleLbl="revTx" presStyleIdx="0" presStyleCnt="0" custLinFactNeighborY="-5376">
        <dgm:presLayoutVars>
          <dgm:chMax val="0"/>
          <dgm:chPref val="0"/>
          <dgm:bulletEnabled val="1"/>
        </dgm:presLayoutVars>
      </dgm:prSet>
      <dgm:spPr/>
    </dgm:pt>
    <dgm:pt modelId="{BC42AF36-77E9-4B9B-BCF9-DE628AC3B8DF}" type="pres">
      <dgm:prSet presAssocID="{660E6D51-42F2-4BD1-B4DD-4B6A7065EBBE}" presName="circ2" presStyleLbl="vennNode1" presStyleIdx="1" presStyleCnt="5"/>
      <dgm:spPr/>
    </dgm:pt>
    <dgm:pt modelId="{DE97AA37-8BCE-4073-A538-3CF3B6FFDD34}" type="pres">
      <dgm:prSet presAssocID="{660E6D51-42F2-4BD1-B4DD-4B6A7065EBBE}" presName="circ2Tx" presStyleLbl="revTx" presStyleIdx="0" presStyleCnt="0" custScaleX="153691" custScaleY="163575" custLinFactNeighborX="-28146" custLinFactNeighborY="-6184">
        <dgm:presLayoutVars>
          <dgm:chMax val="0"/>
          <dgm:chPref val="0"/>
          <dgm:bulletEnabled val="1"/>
        </dgm:presLayoutVars>
      </dgm:prSet>
      <dgm:spPr/>
    </dgm:pt>
    <dgm:pt modelId="{F894E99C-A335-4A75-8EF9-0951FE4C4338}" type="pres">
      <dgm:prSet presAssocID="{91BFB331-A859-4306-9A48-14C0F88DC4E4}" presName="circ3" presStyleLbl="vennNode1" presStyleIdx="2" presStyleCnt="5" custLinFactNeighborX="-646" custLinFactNeighborY="442"/>
      <dgm:spPr>
        <a:solidFill>
          <a:srgbClr val="92D050">
            <a:alpha val="50000"/>
          </a:srgbClr>
        </a:solidFill>
      </dgm:spPr>
    </dgm:pt>
    <dgm:pt modelId="{E2F39FBD-6099-4F1F-9933-D794B0769F2E}" type="pres">
      <dgm:prSet presAssocID="{91BFB331-A859-4306-9A48-14C0F88DC4E4}" presName="circ3Tx" presStyleLbl="revTx" presStyleIdx="0" presStyleCnt="0" custScaleX="131617" custScaleY="176605" custLinFactNeighborX="-20466" custLinFactNeighborY="943">
        <dgm:presLayoutVars>
          <dgm:chMax val="0"/>
          <dgm:chPref val="0"/>
          <dgm:bulletEnabled val="1"/>
        </dgm:presLayoutVars>
      </dgm:prSet>
      <dgm:spPr/>
    </dgm:pt>
    <dgm:pt modelId="{996BB5F0-069A-4B80-8236-C4BF379BBF4B}" type="pres">
      <dgm:prSet presAssocID="{3990F789-0134-419E-B95C-BB0671540D12}" presName="circ4" presStyleLbl="vennNode1" presStyleIdx="3" presStyleCnt="5"/>
      <dgm:spPr>
        <a:solidFill>
          <a:srgbClr val="7030A0">
            <a:alpha val="50000"/>
          </a:srgbClr>
        </a:solidFill>
      </dgm:spPr>
    </dgm:pt>
    <dgm:pt modelId="{68377126-7544-4E6E-9085-D307363C1557}" type="pres">
      <dgm:prSet presAssocID="{3990F789-0134-419E-B95C-BB0671540D12}" presName="circ4Tx" presStyleLbl="revTx" presStyleIdx="0" presStyleCnt="0" custLinFactNeighborX="19864" custLinFactNeighborY="21675">
        <dgm:presLayoutVars>
          <dgm:chMax val="0"/>
          <dgm:chPref val="0"/>
          <dgm:bulletEnabled val="1"/>
        </dgm:presLayoutVars>
      </dgm:prSet>
      <dgm:spPr/>
    </dgm:pt>
    <dgm:pt modelId="{8089CFE2-F64D-4D91-9FE8-4BCA43868B04}" type="pres">
      <dgm:prSet presAssocID="{01552737-8927-4C50-BFD3-DD6D944ABC87}" presName="circ5" presStyleLbl="vennNode1" presStyleIdx="4" presStyleCnt="5"/>
      <dgm:spPr>
        <a:solidFill>
          <a:srgbClr val="FFFF00">
            <a:alpha val="50000"/>
          </a:srgbClr>
        </a:solidFill>
      </dgm:spPr>
    </dgm:pt>
    <dgm:pt modelId="{AEFF8E2D-F959-44A9-A36D-5A192ECBA2DC}" type="pres">
      <dgm:prSet presAssocID="{01552737-8927-4C50-BFD3-DD6D944ABC87}" presName="circ5Tx" presStyleLbl="revTx" presStyleIdx="0" presStyleCnt="0" custScaleX="134698" custLinFactNeighborX="-1166" custLinFactNeighborY="50580">
        <dgm:presLayoutVars>
          <dgm:chMax val="0"/>
          <dgm:chPref val="0"/>
          <dgm:bulletEnabled val="1"/>
        </dgm:presLayoutVars>
      </dgm:prSet>
      <dgm:spPr/>
    </dgm:pt>
  </dgm:ptLst>
  <dgm:cxnLst>
    <dgm:cxn modelId="{DEF98C07-6781-43C9-8FF3-5E8A98942E91}" srcId="{0806A710-7427-4770-B603-9E5A2B5570D7}" destId="{35D83464-A702-4C89-BCA0-025A4C76E282}" srcOrd="0" destOrd="0" parTransId="{972A6B9A-6C1B-44C5-A2DB-A2B039F15857}" sibTransId="{B6FA974B-83A1-4A6A-AA8E-7F47B5A21225}"/>
    <dgm:cxn modelId="{6B29C83F-E727-484D-B03D-CF3E4EB6F787}" type="presOf" srcId="{35D83464-A702-4C89-BCA0-025A4C76E282}" destId="{A84AFC58-E09D-42AC-930D-7348215E94B4}" srcOrd="0" destOrd="0" presId="urn:microsoft.com/office/officeart/2005/8/layout/venn1"/>
    <dgm:cxn modelId="{5FCF2F69-3A42-46FE-B74D-FA4A8B42C605}" srcId="{0806A710-7427-4770-B603-9E5A2B5570D7}" destId="{91BFB331-A859-4306-9A48-14C0F88DC4E4}" srcOrd="2" destOrd="0" parTransId="{3CE48A2B-96FC-47C8-9570-B57FB39E5411}" sibTransId="{6A58DF06-8338-4301-8E06-92457B6B11BB}"/>
    <dgm:cxn modelId="{9C0DBA57-163C-47E2-92AB-DE22587B9CEC}" type="presOf" srcId="{91BFB331-A859-4306-9A48-14C0F88DC4E4}" destId="{E2F39FBD-6099-4F1F-9933-D794B0769F2E}" srcOrd="0" destOrd="0" presId="urn:microsoft.com/office/officeart/2005/8/layout/venn1"/>
    <dgm:cxn modelId="{F47C1BAD-CA1A-409B-AF54-D196013AE5B6}" srcId="{0806A710-7427-4770-B603-9E5A2B5570D7}" destId="{660E6D51-42F2-4BD1-B4DD-4B6A7065EBBE}" srcOrd="1" destOrd="0" parTransId="{9A74B059-EE29-4FE5-9EE6-FEF8CFDAB333}" sibTransId="{87EB2D14-9F06-452D-9F99-67C202A6931D}"/>
    <dgm:cxn modelId="{1A1787B6-3541-4F0E-A681-85ADAED6F522}" srcId="{0806A710-7427-4770-B603-9E5A2B5570D7}" destId="{3990F789-0134-419E-B95C-BB0671540D12}" srcOrd="3" destOrd="0" parTransId="{695C9961-5C98-46CF-A59F-01AE95BBCBA7}" sibTransId="{9600E81C-7E5D-4D61-AC29-04F850FAF7CE}"/>
    <dgm:cxn modelId="{070CBFC9-4064-4750-9653-08A6B1216573}" type="presOf" srcId="{3990F789-0134-419E-B95C-BB0671540D12}" destId="{68377126-7544-4E6E-9085-D307363C1557}" srcOrd="0" destOrd="0" presId="urn:microsoft.com/office/officeart/2005/8/layout/venn1"/>
    <dgm:cxn modelId="{57E1B1D6-4E06-4AF7-8E1A-2DEBD0ABF0FB}" type="presOf" srcId="{0806A710-7427-4770-B603-9E5A2B5570D7}" destId="{C50AD1F1-000B-4D68-BD34-6DC05EADEF75}" srcOrd="0" destOrd="0" presId="urn:microsoft.com/office/officeart/2005/8/layout/venn1"/>
    <dgm:cxn modelId="{4181BBEF-71E9-42D3-BA1A-8D7CBD81BD90}" type="presOf" srcId="{660E6D51-42F2-4BD1-B4DD-4B6A7065EBBE}" destId="{DE97AA37-8BCE-4073-A538-3CF3B6FFDD34}" srcOrd="0" destOrd="0" presId="urn:microsoft.com/office/officeart/2005/8/layout/venn1"/>
    <dgm:cxn modelId="{C607A9F2-6E09-4286-8587-2D1F6FA84D09}" srcId="{0806A710-7427-4770-B603-9E5A2B5570D7}" destId="{01552737-8927-4C50-BFD3-DD6D944ABC87}" srcOrd="4" destOrd="0" parTransId="{9D257081-A028-45D0-B728-D32A6416807C}" sibTransId="{AE5C4608-282F-4625-A6F2-69CE52AA7F8F}"/>
    <dgm:cxn modelId="{97C07FF5-6E45-4AF3-BDA3-65B6948BEDD1}" type="presOf" srcId="{01552737-8927-4C50-BFD3-DD6D944ABC87}" destId="{AEFF8E2D-F959-44A9-A36D-5A192ECBA2DC}" srcOrd="0" destOrd="0" presId="urn:microsoft.com/office/officeart/2005/8/layout/venn1"/>
    <dgm:cxn modelId="{97D131DE-5F91-49B3-9E2F-603F7F598136}" type="presParOf" srcId="{C50AD1F1-000B-4D68-BD34-6DC05EADEF75}" destId="{CF19ED87-1B64-46B6-A04A-C4A9004556A5}" srcOrd="0" destOrd="0" presId="urn:microsoft.com/office/officeart/2005/8/layout/venn1"/>
    <dgm:cxn modelId="{A33BABB0-7FD4-48C9-A786-B33AA67A7AD6}" type="presParOf" srcId="{C50AD1F1-000B-4D68-BD34-6DC05EADEF75}" destId="{A84AFC58-E09D-42AC-930D-7348215E94B4}" srcOrd="1" destOrd="0" presId="urn:microsoft.com/office/officeart/2005/8/layout/venn1"/>
    <dgm:cxn modelId="{23F3135C-80FB-4D09-8DCD-A0EA7896B1EE}" type="presParOf" srcId="{C50AD1F1-000B-4D68-BD34-6DC05EADEF75}" destId="{BC42AF36-77E9-4B9B-BCF9-DE628AC3B8DF}" srcOrd="2" destOrd="0" presId="urn:microsoft.com/office/officeart/2005/8/layout/venn1"/>
    <dgm:cxn modelId="{F78BC9F3-D770-4ED1-932B-25050033AD28}" type="presParOf" srcId="{C50AD1F1-000B-4D68-BD34-6DC05EADEF75}" destId="{DE97AA37-8BCE-4073-A538-3CF3B6FFDD34}" srcOrd="3" destOrd="0" presId="urn:microsoft.com/office/officeart/2005/8/layout/venn1"/>
    <dgm:cxn modelId="{B8A88561-65DF-4D44-BD3B-AA2303C9A7DB}" type="presParOf" srcId="{C50AD1F1-000B-4D68-BD34-6DC05EADEF75}" destId="{F894E99C-A335-4A75-8EF9-0951FE4C4338}" srcOrd="4" destOrd="0" presId="urn:microsoft.com/office/officeart/2005/8/layout/venn1"/>
    <dgm:cxn modelId="{255FC7E1-37AD-4691-A9E5-855D03261ABF}" type="presParOf" srcId="{C50AD1F1-000B-4D68-BD34-6DC05EADEF75}" destId="{E2F39FBD-6099-4F1F-9933-D794B0769F2E}" srcOrd="5" destOrd="0" presId="urn:microsoft.com/office/officeart/2005/8/layout/venn1"/>
    <dgm:cxn modelId="{FBD488A9-EDF2-4A19-96CA-E90F9782A507}" type="presParOf" srcId="{C50AD1F1-000B-4D68-BD34-6DC05EADEF75}" destId="{996BB5F0-069A-4B80-8236-C4BF379BBF4B}" srcOrd="6" destOrd="0" presId="urn:microsoft.com/office/officeart/2005/8/layout/venn1"/>
    <dgm:cxn modelId="{EEA20D23-6527-407C-A1C6-F8D840958EEA}" type="presParOf" srcId="{C50AD1F1-000B-4D68-BD34-6DC05EADEF75}" destId="{68377126-7544-4E6E-9085-D307363C1557}" srcOrd="7" destOrd="0" presId="urn:microsoft.com/office/officeart/2005/8/layout/venn1"/>
    <dgm:cxn modelId="{AE5ABD94-8B28-4EF6-8ADB-0E46798B2629}" type="presParOf" srcId="{C50AD1F1-000B-4D68-BD34-6DC05EADEF75}" destId="{8089CFE2-F64D-4D91-9FE8-4BCA43868B04}" srcOrd="8" destOrd="0" presId="urn:microsoft.com/office/officeart/2005/8/layout/venn1"/>
    <dgm:cxn modelId="{03EC8BCA-9592-4A2B-9F10-ECD68E39765A}" type="presParOf" srcId="{C50AD1F1-000B-4D68-BD34-6DC05EADEF75}" destId="{AEFF8E2D-F959-44A9-A36D-5A192ECBA2D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9ED87-1B64-46B6-A04A-C4A9004556A5}">
      <dsp:nvSpPr>
        <dsp:cNvPr id="0" name=""/>
        <dsp:cNvSpPr/>
      </dsp:nvSpPr>
      <dsp:spPr>
        <a:xfrm>
          <a:off x="2020572" y="1356757"/>
          <a:ext cx="1392904" cy="139290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AFC58-E09D-42AC-930D-7348215E94B4}">
      <dsp:nvSpPr>
        <dsp:cNvPr id="0" name=""/>
        <dsp:cNvSpPr/>
      </dsp:nvSpPr>
      <dsp:spPr>
        <a:xfrm>
          <a:off x="1909140" y="172256"/>
          <a:ext cx="1615769" cy="9352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Rozumienie, analizowanie </a:t>
          </a:r>
          <a:br>
            <a:rPr lang="pl-PL" sz="1800" b="1" kern="1200" dirty="0"/>
          </a:br>
          <a:r>
            <a:rPr lang="pl-PL" sz="1800" b="1" kern="1200" dirty="0"/>
            <a:t>i rozwiązywanie problemów</a:t>
          </a:r>
          <a:r>
            <a:rPr lang="pl-PL" sz="1800" kern="1200" dirty="0"/>
            <a:t>.</a:t>
          </a:r>
        </a:p>
      </dsp:txBody>
      <dsp:txXfrm>
        <a:off x="1909140" y="172256"/>
        <a:ext cx="1615769" cy="935236"/>
      </dsp:txXfrm>
    </dsp:sp>
    <dsp:sp modelId="{BC42AF36-77E9-4B9B-BCF9-DE628AC3B8DF}">
      <dsp:nvSpPr>
        <dsp:cNvPr id="0" name=""/>
        <dsp:cNvSpPr/>
      </dsp:nvSpPr>
      <dsp:spPr>
        <a:xfrm>
          <a:off x="2550433" y="1741596"/>
          <a:ext cx="1392904" cy="13929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97AA37-8BCE-4073-A538-3CF3B6FFDD34}">
      <dsp:nvSpPr>
        <dsp:cNvPr id="0" name=""/>
        <dsp:cNvSpPr/>
      </dsp:nvSpPr>
      <dsp:spPr>
        <a:xfrm>
          <a:off x="3257595" y="1070904"/>
          <a:ext cx="2226400" cy="16600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Posługiwanie się komputerem, urządzeniami cyfrowymi i sieciami komputerowymi. </a:t>
          </a:r>
          <a:endParaRPr lang="pl-PL" sz="1800" kern="1200" dirty="0"/>
        </a:p>
      </dsp:txBody>
      <dsp:txXfrm>
        <a:off x="3257595" y="1070904"/>
        <a:ext cx="2226400" cy="1660009"/>
      </dsp:txXfrm>
    </dsp:sp>
    <dsp:sp modelId="{F894E99C-A335-4A75-8EF9-0951FE4C4338}">
      <dsp:nvSpPr>
        <dsp:cNvPr id="0" name=""/>
        <dsp:cNvSpPr/>
      </dsp:nvSpPr>
      <dsp:spPr>
        <a:xfrm>
          <a:off x="2339186" y="2370978"/>
          <a:ext cx="1392904" cy="139290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F39FBD-6099-4F1F-9933-D794B0769F2E}">
      <dsp:nvSpPr>
        <dsp:cNvPr id="0" name=""/>
        <dsp:cNvSpPr/>
      </dsp:nvSpPr>
      <dsp:spPr>
        <a:xfrm>
          <a:off x="3305869" y="2808296"/>
          <a:ext cx="1906631" cy="17922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Programowanie </a:t>
          </a:r>
          <a:br>
            <a:rPr lang="pl-PL" sz="1800" b="1" kern="1200" dirty="0"/>
          </a:br>
          <a:r>
            <a:rPr lang="pl-PL" sz="1800" b="1" kern="1200" dirty="0"/>
            <a:t>i rozwiązywanie problemów z wykorzystaniem komputera i innych urządzeń cyfrowych.</a:t>
          </a:r>
          <a:endParaRPr lang="pl-PL" sz="1800" kern="1200" dirty="0"/>
        </a:p>
      </dsp:txBody>
      <dsp:txXfrm>
        <a:off x="3305869" y="2808296"/>
        <a:ext cx="1906631" cy="1792241"/>
      </dsp:txXfrm>
    </dsp:sp>
    <dsp:sp modelId="{996BB5F0-069A-4B80-8236-C4BF379BBF4B}">
      <dsp:nvSpPr>
        <dsp:cNvPr id="0" name=""/>
        <dsp:cNvSpPr/>
      </dsp:nvSpPr>
      <dsp:spPr>
        <a:xfrm>
          <a:off x="1692961" y="2364822"/>
          <a:ext cx="1392904" cy="139290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377126-7544-4E6E-9085-D307363C1557}">
      <dsp:nvSpPr>
        <dsp:cNvPr id="0" name=""/>
        <dsp:cNvSpPr/>
      </dsp:nvSpPr>
      <dsp:spPr>
        <a:xfrm>
          <a:off x="441834" y="3407396"/>
          <a:ext cx="1448620" cy="1014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Rozwijanie kompetencji społecznych. </a:t>
          </a:r>
          <a:endParaRPr lang="pl-PL" sz="1800" kern="1200" dirty="0"/>
        </a:p>
      </dsp:txBody>
      <dsp:txXfrm>
        <a:off x="441834" y="3407396"/>
        <a:ext cx="1448620" cy="1014830"/>
      </dsp:txXfrm>
    </dsp:sp>
    <dsp:sp modelId="{8089CFE2-F64D-4D91-9FE8-4BCA43868B04}">
      <dsp:nvSpPr>
        <dsp:cNvPr id="0" name=""/>
        <dsp:cNvSpPr/>
      </dsp:nvSpPr>
      <dsp:spPr>
        <a:xfrm>
          <a:off x="1490712" y="1741596"/>
          <a:ext cx="1392904" cy="1392904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FF8E2D-F959-44A9-A36D-5A192ECBA2DC}">
      <dsp:nvSpPr>
        <dsp:cNvPr id="0" name=""/>
        <dsp:cNvSpPr/>
      </dsp:nvSpPr>
      <dsp:spPr>
        <a:xfrm>
          <a:off x="-320105" y="1969551"/>
          <a:ext cx="1951263" cy="1014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Przestrzeganie prawa i zasad bezpieczeństwa. </a:t>
          </a:r>
          <a:endParaRPr lang="pl-PL" sz="1800" kern="1200" dirty="0"/>
        </a:p>
      </dsp:txBody>
      <dsp:txXfrm>
        <a:off x="-320105" y="1969551"/>
        <a:ext cx="1951263" cy="101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938F-8932-4BA2-AAAD-A705D745120C}" type="datetimeFigureOut">
              <a:rPr lang="pl-PL" smtClean="0"/>
              <a:t>26.01.2019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B6-BE63-4B28-99CE-17C88E6E5B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3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167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1pPr>
    <a:lvl2pPr indent="96012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2pPr>
    <a:lvl3pPr indent="192024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3pPr>
    <a:lvl4pPr indent="288036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4pPr>
    <a:lvl5pPr indent="384048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5pPr>
    <a:lvl6pPr indent="480060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6pPr>
    <a:lvl7pPr indent="576072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7pPr>
    <a:lvl8pPr indent="672084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8pPr>
    <a:lvl9pPr indent="768096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9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5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09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200775" y="6381750"/>
            <a:ext cx="2133600" cy="36933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16669" algn="l" defTabSz="914114">
              <a:defRPr sz="180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1360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949" y="87313"/>
            <a:ext cx="8229600" cy="20748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CF4BC-C487-42A4-B5E9-8DF373E0607C}" type="datetimeFigureOut">
              <a:rPr lang="pl-PL"/>
              <a:pPr>
                <a:defRPr/>
              </a:pPr>
              <a:t>26.01.2019</a:t>
            </a:fld>
            <a:endParaRPr lang="pl-PL"/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98489"/>
            <a:ext cx="2133600" cy="1157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13D08-3E10-4420-B631-D33B0190823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7D17491-C4CA-4BF4-941F-A351F6A331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949950"/>
            <a:ext cx="9144000" cy="908050"/>
          </a:xfrm>
          <a:prstGeom prst="rect">
            <a:avLst/>
          </a:prstGeom>
          <a:gradFill rotWithShape="1">
            <a:gsLst>
              <a:gs pos="0">
                <a:srgbClr val="5151C5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pic>
        <p:nvPicPr>
          <p:cNvPr id="7" name="Picture 10" descr="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40438"/>
            <a:ext cx="834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87EB261-33F1-43C4-840B-AA2419A6A9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78513"/>
            <a:ext cx="9144000" cy="42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 flipH="1">
            <a:off x="1524000" y="1044575"/>
            <a:ext cx="14288" cy="487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 flipH="1">
            <a:off x="1625600" y="754063"/>
            <a:ext cx="14288" cy="309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 flipV="1">
            <a:off x="1306513" y="3544888"/>
            <a:ext cx="2901950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537FB2C-D889-46DF-B167-C9CFA07D1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5033B2D1-9618-42E4-99EB-866E559692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17" name="AutoShape 22" descr="zalacznik">
            <a:extLst>
              <a:ext uri="{FF2B5EF4-FFF2-40B4-BE49-F238E27FC236}">
                <a16:creationId xmlns:a16="http://schemas.microsoft.com/office/drawing/2014/main" id="{845975E4-EB34-48DC-B57F-8A11EA300F3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A54B63E-D096-4255-9B0E-21096FB0D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3" y="4587875"/>
            <a:ext cx="14684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700" dirty="0">
                <a:ea typeface="Times New Roman" pitchFamily="18" charset="0"/>
                <a:cs typeface="Arial" charset="0"/>
              </a:rPr>
              <a:t>Akredytacje Łódzkiego Kuratora Oświaty </a:t>
            </a:r>
            <a:br>
              <a:rPr lang="pl-PL" altLang="pl-PL" sz="700" dirty="0">
                <a:ea typeface="Times New Roman" pitchFamily="18" charset="0"/>
                <a:cs typeface="Arial" charset="0"/>
              </a:rPr>
            </a:br>
            <a:r>
              <a:rPr lang="pl-PL" altLang="pl-PL" sz="700" dirty="0">
                <a:ea typeface="Times New Roman" pitchFamily="18" charset="0"/>
                <a:cs typeface="Arial" charset="0"/>
              </a:rPr>
              <a:t>dla placówki doskonalenia </a:t>
            </a:r>
            <a:br>
              <a:rPr lang="pl-PL" altLang="pl-PL" sz="700" dirty="0">
                <a:ea typeface="Times New Roman" pitchFamily="18" charset="0"/>
                <a:cs typeface="Arial" charset="0"/>
              </a:rPr>
            </a:br>
            <a:r>
              <a:rPr lang="pl-PL" altLang="pl-PL" sz="700" dirty="0">
                <a:ea typeface="Times New Roman" pitchFamily="18" charset="0"/>
                <a:cs typeface="Arial" charset="0"/>
              </a:rPr>
              <a:t>i pozaszkolnych form kształcenia ustawicznego</a:t>
            </a:r>
          </a:p>
        </p:txBody>
      </p:sp>
      <p:grpSp>
        <p:nvGrpSpPr>
          <p:cNvPr id="19" name="Grupa 11"/>
          <p:cNvGrpSpPr>
            <a:grpSpLocks/>
          </p:cNvGrpSpPr>
          <p:nvPr userDrawn="1"/>
        </p:nvGrpSpPr>
        <p:grpSpPr bwMode="auto">
          <a:xfrm>
            <a:off x="185738" y="180975"/>
            <a:ext cx="1157287" cy="5656263"/>
            <a:chOff x="185738" y="180975"/>
            <a:chExt cx="1157287" cy="5656263"/>
          </a:xfrm>
        </p:grpSpPr>
        <p:pic>
          <p:nvPicPr>
            <p:cNvPr id="2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8" y="2282825"/>
              <a:ext cx="10985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PCBC_200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15938"/>
              <a:ext cx="728662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LOGO_IQNET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1369921"/>
              <a:ext cx="6969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DAD9D99E-DBB3-4EAE-81B6-7AB44EE2ED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238" y="2781300"/>
              <a:ext cx="96678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pl-PL" altLang="pl-PL" sz="800">
                  <a:latin typeface="Tw Cen MT Condensed" pitchFamily="34" charset="-18"/>
                  <a:cs typeface="Times New Roman" pitchFamily="18" charset="0"/>
                </a:rPr>
                <a:t>ŁCDNiKP 824/rz</a:t>
              </a:r>
              <a:endParaRPr lang="pl-PL" altLang="pl-PL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3C79B6B9-5FAC-4B1E-B8DE-E07CAEBEDAA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20663" y="180975"/>
              <a:ext cx="11144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pl-PL" altLang="pl-PL" sz="800">
                  <a:latin typeface="Times New Roman" pitchFamily="18" charset="0"/>
                  <a:cs typeface="Times New Roman" pitchFamily="18" charset="0"/>
                </a:rPr>
                <a:t>Certyfikat ISO 9001</a:t>
              </a:r>
            </a:p>
            <a:p>
              <a:pPr algn="ctr">
                <a:defRPr/>
              </a:pPr>
              <a:r>
                <a:rPr lang="pl-PL" altLang="pl-PL" sz="800">
                  <a:latin typeface="Times New Roman" pitchFamily="18" charset="0"/>
                  <a:cs typeface="Times New Roman" pitchFamily="18" charset="0"/>
                </a:rPr>
                <a:t>(od 2002)</a:t>
              </a:r>
            </a:p>
            <a:p>
              <a:pPr algn="ctr" eaLnBrk="1" hangingPunct="1">
                <a:defRPr/>
              </a:pPr>
              <a:endParaRPr lang="pl-PL" altLang="pl-PL" sz="800"/>
            </a:p>
          </p:txBody>
        </p:sp>
        <p:pic>
          <p:nvPicPr>
            <p:cNvPr id="25" name="Obraz 1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25" y="3033542"/>
              <a:ext cx="657764" cy="155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18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6" y="5240445"/>
              <a:ext cx="749534" cy="59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3"/>
          <p:cNvSpPr txBox="1">
            <a:spLocks noChangeArrowheads="1"/>
          </p:cNvSpPr>
          <p:nvPr userDrawn="1"/>
        </p:nvSpPr>
        <p:spPr>
          <a:xfrm>
            <a:off x="1692275" y="1773238"/>
            <a:ext cx="7051675" cy="147002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defTabSz="914400"/>
            <a:r>
              <a:rPr lang="pl-PL">
                <a:uFillTx/>
              </a:rPr>
              <a:t>Kliknij, aby edytować styl wzorca tytułu</a:t>
            </a:r>
            <a:endParaRPr lang="pl-PL" dirty="0">
              <a:uFillTx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86200"/>
            <a:ext cx="593725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753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6054"/>
            <a:ext cx="7886700" cy="9207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4550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2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96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2051050"/>
            <a:ext cx="38862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2051050"/>
            <a:ext cx="38862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26.01.2019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1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9217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F4BC-C487-42A4-B5E9-8DF373E0607C}" type="datetimeFigureOut">
              <a:rPr lang="pl-PL" smtClean="0"/>
              <a:pPr>
                <a:defRPr/>
              </a:pPr>
              <a:t>26.01.2019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3D08-3E10-4420-B631-D33B0190823A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09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26.01.2019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7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7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5840" y="1244600"/>
            <a:ext cx="78867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2552700"/>
            <a:ext cx="78867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7350" y="82457"/>
            <a:ext cx="548889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6175" y="5815585"/>
            <a:ext cx="5495446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/>
        </p:nvSpPr>
        <p:spPr>
          <a:xfrm>
            <a:off x="539552" y="417170"/>
            <a:ext cx="786108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r>
              <a:rPr lang="pl-PL" sz="900" i="1" dirty="0"/>
              <a:t>DOSKONALENIE TRENERÓW WSPOMAGANIA OŚWIATY  </a:t>
            </a:r>
            <a:r>
              <a:rPr lang="pl-PL" sz="900" dirty="0"/>
              <a:t>POWR.02.10.00-00-7015/17</a:t>
            </a:r>
          </a:p>
        </p:txBody>
      </p:sp>
    </p:spTree>
    <p:extLst>
      <p:ext uri="{BB962C8B-B14F-4D97-AF65-F5344CB8AC3E}">
        <p14:creationId xmlns:p14="http://schemas.microsoft.com/office/powerpoint/2010/main" val="6846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  <p:sldLayoutId id="214748369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pl-PL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Kształcenie </a:t>
            </a:r>
            <a:r>
              <a:rPr lang="pl-PL" sz="4700">
                <a:solidFill>
                  <a:schemeClr val="tx1">
                    <a:lumMod val="85000"/>
                    <a:lumOff val="15000"/>
                  </a:schemeClr>
                </a:solidFill>
              </a:rPr>
              <a:t>informatyczne </a:t>
            </a:r>
            <a:br>
              <a:rPr lang="pl-PL" sz="47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700">
                <a:solidFill>
                  <a:schemeClr val="tx1">
                    <a:lumMod val="85000"/>
                    <a:lumOff val="15000"/>
                  </a:schemeClr>
                </a:solidFill>
              </a:rPr>
              <a:t>w edukacji wczesnoszkolnej</a:t>
            </a:r>
            <a:endParaRPr lang="pl-PL" sz="4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DD492-AB39-4650-A2E6-6484BEB0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268760"/>
            <a:ext cx="9108504" cy="10128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Programowanie i rozwiązywanie problemów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z wykorzystaniem komputera i innych urządzeń cyfrowych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F03FA-D28F-438A-9E01-2EE3E488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455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dirty="0"/>
              <a:t>programuje wizualnie: proste sytuacje lub historyjki według pomysłów własnych i pomysłów opracowanych wspólnie z innymi uczniami, pojedyncze polecenia, a także ich sekwencje sterujące obiektem na ekranie komputera bądź innego urządzenia cyfrowego;</a:t>
            </a:r>
          </a:p>
          <a:p>
            <a:r>
              <a:rPr lang="pl-PL" dirty="0"/>
              <a:t>tworzy proste rysunki, dokumenty tekstowe, łącząc tekst z grafiką, np. zaproszenia, dyplomy, ulotki, ogłoszenia; powiększa, zmniejsza, kopiuje, wkleja i usuwa elementy graficzne i tekstowe – doskonali przy tym umiejętności pisania, czytania, rachowania i prezentowania swoich pomysłów; </a:t>
            </a:r>
          </a:p>
          <a:p>
            <a:r>
              <a:rPr lang="pl-PL" dirty="0"/>
              <a:t>zapisuje efekty swojej pracy we wskazanym miejscu.</a:t>
            </a:r>
          </a:p>
        </p:txBody>
      </p:sp>
    </p:spTree>
    <p:extLst>
      <p:ext uri="{BB962C8B-B14F-4D97-AF65-F5344CB8AC3E}">
        <p14:creationId xmlns:p14="http://schemas.microsoft.com/office/powerpoint/2010/main" val="90570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8D800-96BD-41F3-B55B-1BAC8C64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Posługiwanie się komputerem, urządzeniami cyfrowymi i sieciami komputerowymi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A4868-5D6B-4645-99D5-542EC2A0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8974"/>
            <a:ext cx="7886700" cy="3022972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posługuje się komputerem lub innym urządzeniem cyfrowym oraz urządzeniami zewnętrznymi przy wykonywaniu zadania; </a:t>
            </a:r>
          </a:p>
          <a:p>
            <a:r>
              <a:rPr lang="pl-PL" sz="2400" dirty="0"/>
              <a:t>kojarzy działanie komputera lub innego urządzenia cyfrowego z efektami pracy z oprogramowaniem; </a:t>
            </a:r>
          </a:p>
          <a:p>
            <a:r>
              <a:rPr lang="pl-PL" sz="2400" dirty="0"/>
              <a:t>korzysta z udostępnionych mu stron i zasobów internetowych.</a:t>
            </a:r>
          </a:p>
        </p:txBody>
      </p:sp>
    </p:spTree>
    <p:extLst>
      <p:ext uri="{BB962C8B-B14F-4D97-AF65-F5344CB8AC3E}">
        <p14:creationId xmlns:p14="http://schemas.microsoft.com/office/powerpoint/2010/main" val="300866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C0C3B-5884-45CC-BC1F-2D6E9079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Rozwijanie kompetencji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34E68F-B748-4071-A40C-B28EAF4D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współpracuje z uczniami, wymienia się z nimi pomysłami </a:t>
            </a:r>
            <a:br>
              <a:rPr lang="pl-PL" sz="2400" dirty="0"/>
            </a:br>
            <a:r>
              <a:rPr lang="pl-PL" sz="2400" dirty="0"/>
              <a:t>i doświadczeniami, wykorzystując technologię;</a:t>
            </a:r>
          </a:p>
          <a:p>
            <a:r>
              <a:rPr lang="pl-PL" sz="2400" dirty="0"/>
              <a:t>wykorzystuje możliwości technologii do komunikowania się w procesie uczenia się.. </a:t>
            </a:r>
          </a:p>
        </p:txBody>
      </p:sp>
    </p:spTree>
    <p:extLst>
      <p:ext uri="{BB962C8B-B14F-4D97-AF65-F5344CB8AC3E}">
        <p14:creationId xmlns:p14="http://schemas.microsoft.com/office/powerpoint/2010/main" val="5161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6C0D6-E69C-419E-8BB1-8CC8999E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Przestrzeganie prawa i zasad bezpieczeństwa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246B9-CBFD-451F-921E-81DD2482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posługuje się udostępnioną mu technologią zgodnie z ustalonymi zasadami; </a:t>
            </a:r>
          </a:p>
          <a:p>
            <a:r>
              <a:rPr lang="pl-PL" sz="2400" dirty="0"/>
              <a:t>rozróżnia pożądane i niepożądane zachowania innych osób (również uczniów) korzystających z technologii, zwłaszcza w sieci </a:t>
            </a:r>
            <a:r>
              <a:rPr lang="pl-PL" sz="2400" dirty="0" err="1"/>
              <a:t>internet</a:t>
            </a:r>
            <a:r>
              <a:rPr lang="pl-PL" sz="2400" dirty="0"/>
              <a:t>; </a:t>
            </a:r>
          </a:p>
          <a:p>
            <a:r>
              <a:rPr lang="pl-PL" sz="2400" dirty="0"/>
              <a:t>przestrzega zasad dotyczących korzystania z efektów pracy innych osób i związanych z bezpieczeństwem w </a:t>
            </a:r>
            <a:r>
              <a:rPr lang="pl-PL" sz="2400" dirty="0" err="1"/>
              <a:t>internecie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6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A0054-47B0-42E0-9817-28D252BE8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58000" cy="367240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Zastosowanie wybranych środków dydaktycznych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i programów dla potrzeb kształtowania kompetencji informatycznych na I etapie kształcenia</a:t>
            </a:r>
          </a:p>
        </p:txBody>
      </p:sp>
    </p:spTree>
    <p:extLst>
      <p:ext uri="{BB962C8B-B14F-4D97-AF65-F5344CB8AC3E}">
        <p14:creationId xmlns:p14="http://schemas.microsoft.com/office/powerpoint/2010/main" val="174495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292080" y="1740787"/>
            <a:ext cx="302012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indent="-39687" algn="ctr" hangingPunct="0"/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Znakomita zabawa</a:t>
            </a: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dla dzieci z wykorzystaniem maty edukacyjnej</a:t>
            </a: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/>
          <a:stretch/>
        </p:blipFill>
        <p:spPr>
          <a:xfrm>
            <a:off x="395536" y="1651168"/>
            <a:ext cx="4631484" cy="30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23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04862" y="1772816"/>
            <a:ext cx="3528392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indent="-39687" algn="ctr" hangingPunct="0"/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Znakomita zabawa</a:t>
            </a: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dla dzieci </a:t>
            </a:r>
            <a:b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lang="pl-PL" sz="2800" dirty="0">
                <a:solidFill>
                  <a:srgbClr val="002060"/>
                </a:solidFill>
              </a:rPr>
              <a:t>z niezbędnikiem kodowania do kodowania informacji w układzie dwójkowym</a:t>
            </a: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Obraz 4" descr="Obraz zawierający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CB20ED40-9158-4113-AE6C-4B8826F0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702310"/>
            <a:ext cx="40386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84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9735" r="31290" b="12380"/>
          <a:stretch/>
        </p:blipFill>
        <p:spPr>
          <a:xfrm>
            <a:off x="5947991" y="1988840"/>
            <a:ext cx="2502041" cy="338437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9512" y="1844824"/>
            <a:ext cx="63367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Zastosowanie różnych gier</a:t>
            </a:r>
            <a:r>
              <a:rPr kumimoji="0" lang="pl-PL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wspierających logiczne myślenie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59"/>
            <a:ext cx="2880320" cy="20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15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64089" y="2492896"/>
            <a:ext cx="3024336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Znakomita zabawa</a:t>
            </a: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dla dzieci z wykorzystaniem maty edukacyjnej </a:t>
            </a:r>
            <a:b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i programowi </a:t>
            </a:r>
            <a:r>
              <a:rPr kumimoji="0" lang="pl-PL" sz="28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Scratch</a:t>
            </a:r>
            <a:r>
              <a:rPr kumimoji="0" lang="pl-PL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Junior</a:t>
            </a: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00808"/>
            <a:ext cx="4326565" cy="34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22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86700" cy="1325563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indent="-39687" algn="ctr" defTabSz="914400" hangingPunct="0">
              <a:lnSpc>
                <a:spcPct val="100000"/>
              </a:lnSpc>
              <a:spcBef>
                <a:spcPts val="0"/>
              </a:spcBef>
            </a:pPr>
            <a:r>
              <a:rPr lang="pl-PL" altLang="pl-PL" sz="2800" dirty="0">
                <a:solidFill>
                  <a:srgbClr val="002060"/>
                </a:solidFill>
                <a:uFill>
                  <a:solidFill>
                    <a:schemeClr val="accent4"/>
                  </a:solidFill>
                </a:uFill>
                <a:latin typeface="Arial"/>
                <a:cs typeface="Arial"/>
              </a:rPr>
              <a:t>Programowanie z czarodziejem </a:t>
            </a:r>
            <a:r>
              <a:rPr lang="pl-PL" altLang="pl-PL" sz="2800" dirty="0" err="1">
                <a:solidFill>
                  <a:srgbClr val="002060"/>
                </a:solidFill>
                <a:uFill>
                  <a:solidFill>
                    <a:schemeClr val="accent4"/>
                  </a:solidFill>
                </a:uFill>
                <a:latin typeface="Arial"/>
                <a:cs typeface="Arial"/>
              </a:rPr>
              <a:t>Baltie</a:t>
            </a:r>
            <a:endParaRPr lang="pl-PL" altLang="pl-PL" sz="2800" dirty="0">
              <a:solidFill>
                <a:srgbClr val="002060"/>
              </a:solidFill>
              <a:uFill>
                <a:solidFill>
                  <a:schemeClr val="accent4"/>
                </a:solidFill>
              </a:uFill>
              <a:latin typeface="Arial"/>
              <a:cs typeface="Arial"/>
            </a:endParaRPr>
          </a:p>
        </p:txBody>
      </p:sp>
      <p:pic>
        <p:nvPicPr>
          <p:cNvPr id="31747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95537"/>
            <a:ext cx="57991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13562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Nowa podstawa programowa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obejmuje treści "nowe" dla każdego etapu edukacyjnego,</a:t>
            </a:r>
          </a:p>
          <a:p>
            <a:r>
              <a:rPr lang="pl-PL" sz="2400" dirty="0"/>
              <a:t>zwraca uwagę na poszanowanie prawa i zachowania bezpieczeństwa</a:t>
            </a:r>
          </a:p>
          <a:p>
            <a:r>
              <a:rPr lang="pl-PL" sz="2400" dirty="0"/>
              <a:t>motywuje do dzielenia się wiedzą</a:t>
            </a:r>
          </a:p>
          <a:p>
            <a:r>
              <a:rPr lang="pl-PL" sz="2400" dirty="0"/>
              <a:t>ukazuje podejście metodyczne w celu kształtowania kompetencji społecznych</a:t>
            </a:r>
          </a:p>
          <a:p>
            <a:r>
              <a:rPr lang="pl-PL" sz="2400" dirty="0"/>
              <a:t>uwzględnia konieczność indywidualizacji procesu kształcenia informatycznego</a:t>
            </a:r>
          </a:p>
        </p:txBody>
      </p:sp>
    </p:spTree>
    <p:extLst>
      <p:ext uri="{BB962C8B-B14F-4D97-AF65-F5344CB8AC3E}">
        <p14:creationId xmlns:p14="http://schemas.microsoft.com/office/powerpoint/2010/main" val="103118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4400" y="1268759"/>
            <a:ext cx="8229600" cy="89341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Sterowanie robotami dla najmłodszych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2339752" y="2204864"/>
            <a:ext cx="3931694" cy="34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4730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C9CEC1-CB6A-4EC4-A73E-ECCCEDC3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212976"/>
            <a:ext cx="7886700" cy="16561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Prezentacja została przygotowana na podstawie: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Podstawa programowa kształcenia ogólnego z </a:t>
            </a:r>
            <a:r>
              <a:rPr lang="pl-PL" dirty="0" err="1"/>
              <a:t>kompentarzem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Szkoła podstawowa. Informatyka, ORE</a:t>
            </a:r>
          </a:p>
        </p:txBody>
      </p:sp>
    </p:spTree>
    <p:extLst>
      <p:ext uri="{BB962C8B-B14F-4D97-AF65-F5344CB8AC3E}">
        <p14:creationId xmlns:p14="http://schemas.microsoft.com/office/powerpoint/2010/main" val="9346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886700" cy="920750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Cechy podstawy programowej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spiralność treści w poszczególnych etapach kształcenia</a:t>
            </a:r>
          </a:p>
          <a:p>
            <a:r>
              <a:rPr lang="pl-PL" sz="2800" dirty="0"/>
              <a:t>spójność poszczególnych bloków treściowych</a:t>
            </a:r>
          </a:p>
          <a:p>
            <a:r>
              <a:rPr lang="pl-PL" sz="2800" dirty="0"/>
              <a:t>spojrzenie na strony problemu, nie narzędzia</a:t>
            </a:r>
          </a:p>
          <a:p>
            <a:r>
              <a:rPr lang="pl-PL" sz="2800" dirty="0"/>
              <a:t>spójność z innymi przedmiotami kształcenia</a:t>
            </a:r>
          </a:p>
          <a:p>
            <a:r>
              <a:rPr lang="pl-PL" sz="2800" dirty="0"/>
              <a:t>wspierająca rozwój kreatywności</a:t>
            </a:r>
          </a:p>
          <a:p>
            <a:r>
              <a:rPr lang="pl-PL" sz="2800" dirty="0"/>
              <a:t>wymuszająca indywidualizację procesu kształcenia</a:t>
            </a:r>
          </a:p>
        </p:txBody>
      </p:sp>
    </p:spTree>
    <p:extLst>
      <p:ext uri="{BB962C8B-B14F-4D97-AF65-F5344CB8AC3E}">
        <p14:creationId xmlns:p14="http://schemas.microsoft.com/office/powerpoint/2010/main" val="384765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840DC-EA2E-4891-B2D5-DE21B74F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Założenia kształcenia informatycznego w nowej podstawie programowej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D2639D-95F2-43B0-8276-0A6880DC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64904"/>
            <a:ext cx="7886700" cy="34550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Kształcenie informatyczne ma na celu m.in.:</a:t>
            </a:r>
          </a:p>
          <a:p>
            <a:pPr lvl="0"/>
            <a:r>
              <a:rPr lang="pl-PL" i="1" dirty="0"/>
              <a:t>rozwijanie kompetencji takich jak: kreatywność, innowacyjność i przedsiębiorczość; </a:t>
            </a:r>
            <a:endParaRPr lang="pl-PL" dirty="0"/>
          </a:p>
          <a:p>
            <a:pPr lvl="0"/>
            <a:r>
              <a:rPr lang="pl-PL" i="1" dirty="0"/>
              <a:t>rozwijanie umiejętności krytycznego i logicznego myślenia, rozumowania, argumentowania i wnioskowania. </a:t>
            </a:r>
            <a:endParaRPr lang="pl-PL" dirty="0"/>
          </a:p>
          <a:p>
            <a:pPr lvl="0"/>
            <a:r>
              <a:rPr lang="pl-PL" i="1" dirty="0"/>
              <a:t>kreatywnego rozwiązywania problemów z różnych dziedzin, ze świadomym wykorzystaniem metod i narzędzi wywodzących się z informatyki, w tym programowania.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81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05137" y="3848942"/>
            <a:ext cx="2928938" cy="118745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cs typeface="Arial"/>
                <a:sym typeface="Arial"/>
              </a:rPr>
              <a:t>Treści informatyczne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5683" y="1440079"/>
            <a:ext cx="3726414" cy="1520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400" dirty="0"/>
              <a:t>Poznanie praw i zasad budowania algorytmów, składni języka programowania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1932013" y="3406458"/>
            <a:ext cx="378042" cy="442484"/>
          </a:xfrm>
          <a:prstGeom prst="downArrow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337943" y="1624745"/>
            <a:ext cx="1654504" cy="1151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algn="r"/>
            <a:r>
              <a:rPr lang="pl-PL" sz="2400" dirty="0"/>
              <a:t>Realizacja zadań, projektów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6836484" y="3429000"/>
            <a:ext cx="405045" cy="449270"/>
          </a:xfrm>
          <a:prstGeom prst="downArrow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5828529" y="3744426"/>
            <a:ext cx="3201132" cy="167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pl-PL" sz="2400" dirty="0"/>
              <a:t>Treści kształcenia wczesnoszkolnego</a:t>
            </a:r>
          </a:p>
        </p:txBody>
      </p:sp>
      <p:sp>
        <p:nvSpPr>
          <p:cNvPr id="10" name="Strzałka w lewo i prawo 9"/>
          <p:cNvSpPr/>
          <p:nvPr/>
        </p:nvSpPr>
        <p:spPr>
          <a:xfrm>
            <a:off x="2627784" y="2601134"/>
            <a:ext cx="3807423" cy="2286583"/>
          </a:xfrm>
          <a:prstGeom prst="left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scalanie działań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nauczyciel edukacji wczesnoszkolnej</a:t>
            </a:r>
          </a:p>
        </p:txBody>
      </p:sp>
    </p:spTree>
    <p:extLst>
      <p:ext uri="{BB962C8B-B14F-4D97-AF65-F5344CB8AC3E}">
        <p14:creationId xmlns:p14="http://schemas.microsoft.com/office/powerpoint/2010/main" val="16695162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6274919"/>
              </p:ext>
            </p:extLst>
          </p:nvPr>
        </p:nvGraphicFramePr>
        <p:xfrm>
          <a:off x="3203848" y="1022248"/>
          <a:ext cx="5571619" cy="48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83568" y="1340768"/>
            <a:ext cx="4176464" cy="1458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300" b="1" dirty="0">
                <a:solidFill>
                  <a:srgbClr val="002060"/>
                </a:solidFill>
              </a:rPr>
              <a:t>Całościowe spojrzenie na podstawę programową jako przenikające się wzajemnie obszary kształcenia</a:t>
            </a:r>
          </a:p>
        </p:txBody>
      </p:sp>
    </p:spTree>
    <p:extLst>
      <p:ext uri="{BB962C8B-B14F-4D97-AF65-F5344CB8AC3E}">
        <p14:creationId xmlns:p14="http://schemas.microsoft.com/office/powerpoint/2010/main" val="941728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ia\AppData\Local\Microsoft\Windows\INetCache\IE\5E69GS9F\tornado-303208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76" y="2204864"/>
            <a:ext cx="3511271" cy="26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1268760"/>
            <a:ext cx="8229600" cy="2074863"/>
          </a:xfrm>
          <a:prstGeom prst="rect">
            <a:avLst/>
          </a:prstGeom>
        </p:spPr>
        <p:txBody>
          <a:bodyPr/>
          <a:lstStyle>
            <a:lvl1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0" marR="0" indent="192024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0" marR="0" indent="384048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0" marR="0" indent="576072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0" marR="0" indent="768096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pl-PL" sz="3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Spiralność treści kształcenia informatycznego</a:t>
            </a:r>
          </a:p>
        </p:txBody>
      </p:sp>
      <p:sp>
        <p:nvSpPr>
          <p:cNvPr id="2" name="Strzałka w górę 1"/>
          <p:cNvSpPr/>
          <p:nvPr/>
        </p:nvSpPr>
        <p:spPr>
          <a:xfrm>
            <a:off x="2195736" y="1989276"/>
            <a:ext cx="431651" cy="3168352"/>
          </a:xfrm>
          <a:prstGeom prst="up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 rot="16200000">
            <a:off x="-390870" y="3214928"/>
            <a:ext cx="34792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etapy edukacyjne</a:t>
            </a:r>
          </a:p>
        </p:txBody>
      </p:sp>
    </p:spTree>
    <p:extLst>
      <p:ext uri="{BB962C8B-B14F-4D97-AF65-F5344CB8AC3E}">
        <p14:creationId xmlns:p14="http://schemas.microsoft.com/office/powerpoint/2010/main" val="14634410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86368" y="3586234"/>
            <a:ext cx="25922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Porządkowanie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informacji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91680" y="1066283"/>
            <a:ext cx="615553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indent="-39687" defTabSz="914400"/>
            <a:r>
              <a:rPr lang="pl-PL" sz="3600" b="1" dirty="0"/>
              <a:t>Rozumienie, analizowanie </a:t>
            </a:r>
          </a:p>
          <a:p>
            <a:pPr marL="39687" indent="-39687" defTabSz="914400"/>
            <a:r>
              <a:rPr lang="pl-PL" sz="3600" b="1" dirty="0"/>
              <a:t>i rozwiązywanie problemów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3375484" y="3822196"/>
            <a:ext cx="1233822" cy="605294"/>
          </a:xfrm>
          <a:prstGeom prst="righ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78916" y="3586234"/>
            <a:ext cx="368370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sym typeface="Arial"/>
              </a:rPr>
              <a:t>Indywidualne i zespołowe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myślenie </a:t>
            </a:r>
            <a:r>
              <a:rPr lang="pl-PL" sz="2400" dirty="0" err="1"/>
              <a:t>komputacyjne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2440869"/>
            <a:ext cx="206306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I etap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edukacyjny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2449369"/>
            <a:ext cx="206306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>
                <a:solidFill>
                  <a:srgbClr val="C00000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III</a:t>
            </a:r>
            <a:r>
              <a:rPr kumimoji="0" lang="pl-PL" sz="2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etap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edukacyjny</a:t>
            </a:r>
          </a:p>
        </p:txBody>
      </p:sp>
    </p:spTree>
    <p:extLst>
      <p:ext uri="{BB962C8B-B14F-4D97-AF65-F5344CB8AC3E}">
        <p14:creationId xmlns:p14="http://schemas.microsoft.com/office/powerpoint/2010/main" val="1839843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47A3C-D061-4914-B8FD-F5E04DA5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  <a:sym typeface="Arial"/>
              </a:rPr>
              <a:t>Rozumienie, analizowanie i rozwiązywanie problemów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DA9F6-273B-4246-8852-D4284365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układa w logicznym porządku: obrazki, teksty, polecenia (instrukcje) składające się m.in. na codzienne czynności; </a:t>
            </a:r>
          </a:p>
          <a:p>
            <a:r>
              <a:rPr lang="pl-PL" sz="2400" dirty="0"/>
              <a:t>tworzy polecenie lub sekwencje poleceń dla określonego planu działania prowadzące do osiągnięcia celu; </a:t>
            </a:r>
          </a:p>
          <a:p>
            <a:r>
              <a:rPr lang="pl-PL" sz="2400" dirty="0"/>
              <a:t>rozwiązuje zadania, zagadki i łamigłówki prowadzące do odkrywania algorytmów</a:t>
            </a:r>
          </a:p>
        </p:txBody>
      </p:sp>
    </p:spTree>
    <p:extLst>
      <p:ext uri="{BB962C8B-B14F-4D97-AF65-F5344CB8AC3E}">
        <p14:creationId xmlns:p14="http://schemas.microsoft.com/office/powerpoint/2010/main" val="4097779011"/>
      </p:ext>
    </p:extLst>
  </p:cSld>
  <p:clrMapOvr>
    <a:masterClrMapping/>
  </p:clrMapOvr>
</p:sld>
</file>

<file path=ppt/theme/theme1.xml><?xml version="1.0" encoding="utf-8"?>
<a:theme xmlns:a="http://schemas.openxmlformats.org/drawingml/2006/main" name="bloom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9687" marR="0" indent="-39687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9687" marR="0" indent="-39687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bloom2</Template>
  <TotalTime>2630</TotalTime>
  <Words>502</Words>
  <Application>Microsoft Office PowerPoint</Application>
  <PresentationFormat>Rzutnik</PresentationFormat>
  <Paragraphs>77</Paragraphs>
  <Slides>21</Slides>
  <Notes>0</Notes>
  <HiddenSlides>4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Avenir Roman</vt:lpstr>
      <vt:lpstr>Calibri</vt:lpstr>
      <vt:lpstr>Calibri Light</vt:lpstr>
      <vt:lpstr>Times New Roman</vt:lpstr>
      <vt:lpstr>Tw Cen MT Condensed</vt:lpstr>
      <vt:lpstr>bloom2</vt:lpstr>
      <vt:lpstr>Kształcenie informatyczne  w edukacji wczesnoszkolnej</vt:lpstr>
      <vt:lpstr>Nowa podstawa programowa</vt:lpstr>
      <vt:lpstr>Cechy podstawy programowej</vt:lpstr>
      <vt:lpstr>Założenia kształcenia informatycznego w nowej podstawie programowej</vt:lpstr>
      <vt:lpstr>Treści informatyczne</vt:lpstr>
      <vt:lpstr>Prezentacja programu PowerPoint</vt:lpstr>
      <vt:lpstr>Prezentacja programu PowerPoint</vt:lpstr>
      <vt:lpstr>Prezentacja programu PowerPoint</vt:lpstr>
      <vt:lpstr>Rozumienie, analizowanie i rozwiązywanie problemów</vt:lpstr>
      <vt:lpstr>Programowanie i rozwiązywanie problemów  z wykorzystaniem komputera i innych urządzeń cyfrowych</vt:lpstr>
      <vt:lpstr>Posługiwanie się komputerem, urządzeniami cyfrowymi i sieciami komputerowymi</vt:lpstr>
      <vt:lpstr>Rozwijanie kompetencji społecznych</vt:lpstr>
      <vt:lpstr>Przestrzeganie prawa i zasad bezpieczeństwa</vt:lpstr>
      <vt:lpstr>Zastosowanie wybranych środków dydaktycznych  i programów dla potrzeb kształtowania kompetencji informatycznych na I etapie kształcenia</vt:lpstr>
      <vt:lpstr>Prezentacja programu PowerPoint</vt:lpstr>
      <vt:lpstr>Prezentacja programu PowerPoint</vt:lpstr>
      <vt:lpstr>Prezentacja programu PowerPoint</vt:lpstr>
      <vt:lpstr>Prezentacja programu PowerPoint</vt:lpstr>
      <vt:lpstr>Programowanie z czarodziejem Baltie</vt:lpstr>
      <vt:lpstr>Sterowanie robotami dla najmłodszych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Anna Koludo</cp:lastModifiedBy>
  <cp:revision>55</cp:revision>
  <cp:lastPrinted>2016-06-16T10:33:55Z</cp:lastPrinted>
  <dcterms:modified xsi:type="dcterms:W3CDTF">2019-01-26T11:01:59Z</dcterms:modified>
</cp:coreProperties>
</file>